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9" r:id="rId3"/>
    <p:sldId id="260" r:id="rId4"/>
  </p:sldIdLst>
  <p:sldSz cx="9144000" cy="6858000" type="screen4x3"/>
  <p:notesSz cx="7099300" cy="10234613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5" d="100"/>
          <a:sy n="75" d="100"/>
        </p:scale>
        <p:origin x="1666" y="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11F43B-4299-4B1C-AD86-CBD522210861}" type="datetimeFigureOut">
              <a:rPr lang="it-IT" smtClean="0"/>
              <a:pPr/>
              <a:t>21/10/2024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E26702-CACC-4B67-82D5-AFF2583C38FE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11F43B-4299-4B1C-AD86-CBD522210861}" type="datetimeFigureOut">
              <a:rPr lang="it-IT" smtClean="0"/>
              <a:pPr/>
              <a:t>21/10/2024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E26702-CACC-4B67-82D5-AFF2583C38FE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11F43B-4299-4B1C-AD86-CBD522210861}" type="datetimeFigureOut">
              <a:rPr lang="it-IT" smtClean="0"/>
              <a:pPr/>
              <a:t>21/10/2024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E26702-CACC-4B67-82D5-AFF2583C38FE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11F43B-4299-4B1C-AD86-CBD522210861}" type="datetimeFigureOut">
              <a:rPr lang="it-IT" smtClean="0"/>
              <a:pPr/>
              <a:t>21/10/2024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E26702-CACC-4B67-82D5-AFF2583C38FE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11F43B-4299-4B1C-AD86-CBD522210861}" type="datetimeFigureOut">
              <a:rPr lang="it-IT" smtClean="0"/>
              <a:pPr/>
              <a:t>21/10/2024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E26702-CACC-4B67-82D5-AFF2583C38FE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11F43B-4299-4B1C-AD86-CBD522210861}" type="datetimeFigureOut">
              <a:rPr lang="it-IT" smtClean="0"/>
              <a:pPr/>
              <a:t>21/10/2024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E26702-CACC-4B67-82D5-AFF2583C38FE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11F43B-4299-4B1C-AD86-CBD522210861}" type="datetimeFigureOut">
              <a:rPr lang="it-IT" smtClean="0"/>
              <a:pPr/>
              <a:t>21/10/2024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E26702-CACC-4B67-82D5-AFF2583C38FE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11F43B-4299-4B1C-AD86-CBD522210861}" type="datetimeFigureOut">
              <a:rPr lang="it-IT" smtClean="0"/>
              <a:pPr/>
              <a:t>21/10/2024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E26702-CACC-4B67-82D5-AFF2583C38FE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11F43B-4299-4B1C-AD86-CBD522210861}" type="datetimeFigureOut">
              <a:rPr lang="it-IT" smtClean="0"/>
              <a:pPr/>
              <a:t>21/10/2024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E26702-CACC-4B67-82D5-AFF2583C38FE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11F43B-4299-4B1C-AD86-CBD522210861}" type="datetimeFigureOut">
              <a:rPr lang="it-IT" smtClean="0"/>
              <a:pPr/>
              <a:t>21/10/2024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E26702-CACC-4B67-82D5-AFF2583C38FE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11F43B-4299-4B1C-AD86-CBD522210861}" type="datetimeFigureOut">
              <a:rPr lang="it-IT" smtClean="0"/>
              <a:pPr/>
              <a:t>21/10/2024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E26702-CACC-4B67-82D5-AFF2583C38FE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11F43B-4299-4B1C-AD86-CBD522210861}" type="datetimeFigureOut">
              <a:rPr lang="it-IT" smtClean="0"/>
              <a:pPr/>
              <a:t>21/10/2024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E26702-CACC-4B67-82D5-AFF2583C38FE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571472" y="1000108"/>
            <a:ext cx="8286808" cy="5715040"/>
          </a:xfrm>
        </p:spPr>
        <p:txBody>
          <a:bodyPr>
            <a:normAutofit/>
          </a:bodyPr>
          <a:lstStyle/>
          <a:p>
            <a:r>
              <a:rPr lang="it-IT" sz="2400" b="1" dirty="0">
                <a:solidFill>
                  <a:schemeClr val="tx1"/>
                </a:solidFill>
              </a:rPr>
              <a:t>Progetto KA122 Progetto 2023-1-IT 02-KA122-SCH-000138210 - </a:t>
            </a:r>
            <a:r>
              <a:rPr lang="it-IT" sz="2400" b="1" i="1" dirty="0">
                <a:solidFill>
                  <a:schemeClr val="tx1"/>
                </a:solidFill>
              </a:rPr>
              <a:t> - </a:t>
            </a:r>
            <a:r>
              <a:rPr lang="it-IT" sz="2400" b="1" dirty="0">
                <a:solidFill>
                  <a:schemeClr val="tx1"/>
                </a:solidFill>
              </a:rPr>
              <a:t>CUP I23C23000150005</a:t>
            </a:r>
          </a:p>
          <a:p>
            <a:r>
              <a:rPr lang="it-IT" sz="2600" b="1" i="1" dirty="0">
                <a:solidFill>
                  <a:srgbClr val="0070C0"/>
                </a:solidFill>
              </a:rPr>
              <a:t>“</a:t>
            </a:r>
            <a:r>
              <a:rPr lang="it-IT" sz="2400" b="1" i="1" dirty="0">
                <a:solidFill>
                  <a:schemeClr val="tx2"/>
                </a:solidFill>
              </a:rPr>
              <a:t>The </a:t>
            </a:r>
            <a:r>
              <a:rPr lang="it-IT" sz="2400" b="1" i="1" dirty="0" err="1">
                <a:solidFill>
                  <a:schemeClr val="tx2"/>
                </a:solidFill>
              </a:rPr>
              <a:t>development</a:t>
            </a:r>
            <a:r>
              <a:rPr lang="it-IT" sz="2400" b="1" i="1" dirty="0">
                <a:solidFill>
                  <a:schemeClr val="tx2"/>
                </a:solidFill>
              </a:rPr>
              <a:t> of </a:t>
            </a:r>
            <a:r>
              <a:rPr lang="it-IT" sz="2400" b="1" i="1" dirty="0" err="1">
                <a:solidFill>
                  <a:schemeClr val="tx2"/>
                </a:solidFill>
              </a:rPr>
              <a:t>skills</a:t>
            </a:r>
            <a:r>
              <a:rPr lang="it-IT" sz="2400" b="1" i="1" dirty="0">
                <a:solidFill>
                  <a:schemeClr val="tx2"/>
                </a:solidFill>
              </a:rPr>
              <a:t> for innovative </a:t>
            </a:r>
            <a:r>
              <a:rPr lang="it-IT" sz="2400" b="1" i="1" dirty="0" err="1">
                <a:solidFill>
                  <a:schemeClr val="tx2"/>
                </a:solidFill>
              </a:rPr>
              <a:t>teaching</a:t>
            </a:r>
            <a:r>
              <a:rPr lang="it-IT" sz="2600" b="1" i="1" dirty="0">
                <a:solidFill>
                  <a:srgbClr val="0070C0"/>
                </a:solidFill>
              </a:rPr>
              <a:t>”</a:t>
            </a:r>
            <a:endParaRPr lang="it-IT" sz="2600" b="1" dirty="0">
              <a:solidFill>
                <a:srgbClr val="0070C0"/>
              </a:solidFill>
            </a:endParaRPr>
          </a:p>
          <a:p>
            <a:r>
              <a:rPr lang="it-IT" sz="2800" dirty="0">
                <a:solidFill>
                  <a:schemeClr val="tx1"/>
                </a:solidFill>
              </a:rPr>
              <a:t>I</a:t>
            </a:r>
            <a:r>
              <a:rPr lang="it-IT" sz="2600" dirty="0">
                <a:solidFill>
                  <a:schemeClr val="tx1"/>
                </a:solidFill>
              </a:rPr>
              <a:t>.C. di Tito</a:t>
            </a:r>
            <a:endParaRPr lang="it-IT" sz="3000" b="0" dirty="0">
              <a:solidFill>
                <a:schemeClr val="tx1"/>
              </a:solidFill>
            </a:endParaRPr>
          </a:p>
          <a:p>
            <a:pPr algn="just"/>
            <a:r>
              <a:rPr lang="it-IT" sz="2500" b="1" dirty="0">
                <a:solidFill>
                  <a:schemeClr val="tx1"/>
                </a:solidFill>
              </a:rPr>
              <a:t>Mobilità di gruppo </a:t>
            </a:r>
            <a:r>
              <a:rPr lang="it-IT" sz="2500" dirty="0">
                <a:solidFill>
                  <a:schemeClr val="tx1"/>
                </a:solidFill>
              </a:rPr>
              <a:t>di </a:t>
            </a:r>
            <a:r>
              <a:rPr lang="it-IT" sz="2500" b="1" dirty="0">
                <a:solidFill>
                  <a:schemeClr val="tx1"/>
                </a:solidFill>
              </a:rPr>
              <a:t>breve durata per 6 studenti </a:t>
            </a:r>
            <a:r>
              <a:rPr lang="it-IT" sz="2500" dirty="0">
                <a:solidFill>
                  <a:schemeClr val="tx1"/>
                </a:solidFill>
              </a:rPr>
              <a:t>della classe II della Scuola Secondaria di I grado dell’I.C. di Tito + mobilità </a:t>
            </a:r>
            <a:r>
              <a:rPr lang="it-IT" sz="2500" b="1" dirty="0" err="1">
                <a:solidFill>
                  <a:schemeClr val="tx1"/>
                </a:solidFill>
              </a:rPr>
              <a:t>Jobshadowing</a:t>
            </a:r>
            <a:r>
              <a:rPr lang="it-IT" sz="2500" b="1" dirty="0">
                <a:solidFill>
                  <a:schemeClr val="tx1"/>
                </a:solidFill>
              </a:rPr>
              <a:t> </a:t>
            </a:r>
            <a:r>
              <a:rPr lang="it-IT" sz="2500" dirty="0">
                <a:solidFill>
                  <a:schemeClr val="tx1"/>
                </a:solidFill>
              </a:rPr>
              <a:t>di n. 3 docenti.</a:t>
            </a:r>
          </a:p>
          <a:p>
            <a:pPr algn="just"/>
            <a:endParaRPr lang="it-IT" b="0" dirty="0">
              <a:solidFill>
                <a:schemeClr val="tx1"/>
              </a:solidFill>
            </a:endParaRPr>
          </a:p>
          <a:p>
            <a:pPr algn="just"/>
            <a:r>
              <a:rPr lang="it-IT" b="0" dirty="0">
                <a:solidFill>
                  <a:schemeClr val="tx1"/>
                </a:solidFill>
              </a:rPr>
              <a:t> </a:t>
            </a:r>
          </a:p>
          <a:p>
            <a:pPr algn="just"/>
            <a:endParaRPr lang="it-IT" dirty="0">
              <a:solidFill>
                <a:srgbClr val="0070C0"/>
              </a:solidFill>
            </a:endParaRPr>
          </a:p>
        </p:txBody>
      </p:sp>
      <p:pic>
        <p:nvPicPr>
          <p:cNvPr id="1029" name="Picture 5" descr="Immagine correlat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504" y="83558"/>
            <a:ext cx="2928358" cy="837679"/>
          </a:xfrm>
          <a:prstGeom prst="rect">
            <a:avLst/>
          </a:prstGeom>
          <a:noFill/>
        </p:spPr>
      </p:pic>
      <p:pic>
        <p:nvPicPr>
          <p:cNvPr id="7" name="Immagine 6" descr="http://www.erasmusplus.it/wp-content/uploads/2015/09/Valor_2.pn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15616" y="4077072"/>
            <a:ext cx="6408712" cy="21726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Rettangolo 1"/>
          <p:cNvSpPr/>
          <p:nvPr/>
        </p:nvSpPr>
        <p:spPr>
          <a:xfrm>
            <a:off x="4234433" y="225398"/>
            <a:ext cx="4607404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it-IT" sz="1000" b="1" dirty="0">
                <a:latin typeface="Book Antiqua" panose="02040602050305030304" pitchFamily="18" charset="0"/>
                <a:ea typeface="Calibri" panose="020F0502020204030204" pitchFamily="34" charset="0"/>
              </a:rPr>
              <a:t>ISTITUTO COMPRENSIVO STATALE</a:t>
            </a:r>
            <a:endParaRPr lang="it-IT" sz="10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ctr">
              <a:spcAft>
                <a:spcPts val="0"/>
              </a:spcAft>
            </a:pPr>
            <a:r>
              <a:rPr lang="it-IT" sz="1000" dirty="0">
                <a:latin typeface="Book Antiqua" panose="02040602050305030304" pitchFamily="18" charset="0"/>
                <a:ea typeface="Calibri" panose="020F0502020204030204" pitchFamily="34" charset="0"/>
              </a:rPr>
              <a:t>di Scuola dell’Infanzia, Primaria e Secondaria di I grado </a:t>
            </a:r>
            <a:endParaRPr lang="it-IT" sz="10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ctr">
              <a:spcAft>
                <a:spcPts val="0"/>
              </a:spcAft>
            </a:pPr>
            <a:r>
              <a:rPr lang="it-IT" sz="1000" dirty="0">
                <a:latin typeface="Book Antiqua" panose="02040602050305030304" pitchFamily="18" charset="0"/>
                <a:ea typeface="Calibri" panose="020F0502020204030204" pitchFamily="34" charset="0"/>
              </a:rPr>
              <a:t>Via San Vito, 287        </a:t>
            </a:r>
            <a:r>
              <a:rPr lang="it-IT" sz="1000" b="1" dirty="0">
                <a:latin typeface="Book Antiqua" panose="02040602050305030304" pitchFamily="18" charset="0"/>
                <a:ea typeface="Calibri" panose="020F0502020204030204" pitchFamily="34" charset="0"/>
              </a:rPr>
              <a:t>85050    </a:t>
            </a:r>
            <a:r>
              <a:rPr lang="it-IT" sz="1000" b="1" u="sng" dirty="0">
                <a:latin typeface="Book Antiqua" panose="02040602050305030304" pitchFamily="18" charset="0"/>
                <a:ea typeface="Calibri" panose="020F0502020204030204" pitchFamily="34" charset="0"/>
              </a:rPr>
              <a:t>TITO</a:t>
            </a:r>
            <a:endParaRPr lang="it-IT" sz="10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571472" y="1000108"/>
            <a:ext cx="8286808" cy="5715040"/>
          </a:xfrm>
        </p:spPr>
        <p:txBody>
          <a:bodyPr>
            <a:normAutofit/>
          </a:bodyPr>
          <a:lstStyle/>
          <a:p>
            <a:r>
              <a:rPr lang="it-IT" sz="2000" b="1" i="1" dirty="0">
                <a:solidFill>
                  <a:srgbClr val="0070C0"/>
                </a:solidFill>
              </a:rPr>
              <a:t>“</a:t>
            </a:r>
            <a:r>
              <a:rPr lang="it-IT" sz="2000" b="1" i="1" dirty="0">
                <a:solidFill>
                  <a:schemeClr val="tx2"/>
                </a:solidFill>
              </a:rPr>
              <a:t>The </a:t>
            </a:r>
            <a:r>
              <a:rPr lang="it-IT" sz="2000" b="1" i="1" dirty="0" err="1">
                <a:solidFill>
                  <a:schemeClr val="tx2"/>
                </a:solidFill>
              </a:rPr>
              <a:t>development</a:t>
            </a:r>
            <a:r>
              <a:rPr lang="it-IT" sz="2000" b="1" i="1" dirty="0">
                <a:solidFill>
                  <a:schemeClr val="tx2"/>
                </a:solidFill>
              </a:rPr>
              <a:t> of </a:t>
            </a:r>
            <a:r>
              <a:rPr lang="it-IT" sz="2000" b="1" i="1" dirty="0" err="1">
                <a:solidFill>
                  <a:schemeClr val="tx2"/>
                </a:solidFill>
              </a:rPr>
              <a:t>skills</a:t>
            </a:r>
            <a:r>
              <a:rPr lang="it-IT" sz="2000" b="1" i="1" dirty="0">
                <a:solidFill>
                  <a:schemeClr val="tx2"/>
                </a:solidFill>
              </a:rPr>
              <a:t> for innovative </a:t>
            </a:r>
            <a:r>
              <a:rPr lang="it-IT" sz="2000" b="1" i="1" dirty="0" err="1">
                <a:solidFill>
                  <a:schemeClr val="tx2"/>
                </a:solidFill>
              </a:rPr>
              <a:t>teaching</a:t>
            </a:r>
            <a:r>
              <a:rPr lang="it-IT" sz="2000" b="1" i="1" dirty="0">
                <a:solidFill>
                  <a:srgbClr val="0070C0"/>
                </a:solidFill>
              </a:rPr>
              <a:t>”</a:t>
            </a:r>
            <a:endParaRPr lang="it-IT" sz="2000" b="1" dirty="0">
              <a:solidFill>
                <a:srgbClr val="0070C0"/>
              </a:solidFill>
            </a:endParaRPr>
          </a:p>
          <a:p>
            <a:endParaRPr lang="it-IT" sz="2600" b="1" dirty="0">
              <a:solidFill>
                <a:srgbClr val="0070C0"/>
              </a:solidFill>
            </a:endParaRPr>
          </a:p>
          <a:p>
            <a:pPr algn="just"/>
            <a:endParaRPr lang="it-IT" sz="2600" b="0" dirty="0">
              <a:solidFill>
                <a:schemeClr val="tx1"/>
              </a:solidFill>
            </a:endParaRPr>
          </a:p>
          <a:p>
            <a:endParaRPr lang="it-IT" sz="3000" dirty="0">
              <a:solidFill>
                <a:schemeClr val="tx1"/>
              </a:solidFill>
            </a:endParaRPr>
          </a:p>
          <a:p>
            <a:endParaRPr lang="it-IT" sz="3000" dirty="0">
              <a:solidFill>
                <a:schemeClr val="tx1"/>
              </a:solidFill>
              <a:latin typeface="Bell MT" pitchFamily="18" charset="0"/>
            </a:endParaRPr>
          </a:p>
          <a:p>
            <a:pPr algn="just"/>
            <a:endParaRPr lang="it-IT" dirty="0">
              <a:solidFill>
                <a:srgbClr val="0070C0"/>
              </a:solidFill>
            </a:endParaRPr>
          </a:p>
        </p:txBody>
      </p:sp>
      <p:pic>
        <p:nvPicPr>
          <p:cNvPr id="1029" name="Picture 5" descr="Immagine correlat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18386"/>
            <a:ext cx="2928358" cy="837679"/>
          </a:xfrm>
          <a:prstGeom prst="rect">
            <a:avLst/>
          </a:prstGeom>
          <a:noFill/>
        </p:spPr>
      </p:pic>
      <p:sp>
        <p:nvSpPr>
          <p:cNvPr id="8" name="Rettangolo 7"/>
          <p:cNvSpPr/>
          <p:nvPr/>
        </p:nvSpPr>
        <p:spPr>
          <a:xfrm>
            <a:off x="107504" y="1504103"/>
            <a:ext cx="8722993" cy="19082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it-IT" sz="2600" dirty="0"/>
              <a:t>2</a:t>
            </a:r>
            <a:r>
              <a:rPr lang="it-IT" sz="2600" dirty="0">
                <a:solidFill>
                  <a:schemeClr val="tx1"/>
                </a:solidFill>
              </a:rPr>
              <a:t>° MOBILITA’  -  </a:t>
            </a:r>
            <a:r>
              <a:rPr lang="it-IT" sz="2600" dirty="0"/>
              <a:t>5</a:t>
            </a:r>
            <a:r>
              <a:rPr lang="it-IT" sz="2600" dirty="0">
                <a:solidFill>
                  <a:schemeClr val="tx1"/>
                </a:solidFill>
              </a:rPr>
              <a:t> giorni  </a:t>
            </a:r>
            <a:r>
              <a:rPr lang="it-IT" sz="2000" dirty="0"/>
              <a:t>presso</a:t>
            </a:r>
            <a:r>
              <a:rPr lang="it-IT" sz="2800" dirty="0"/>
              <a:t> </a:t>
            </a:r>
            <a:r>
              <a:rPr lang="it-IT" dirty="0"/>
              <a:t> </a:t>
            </a:r>
            <a:r>
              <a:rPr lang="it-IT" b="1" dirty="0" err="1"/>
              <a:t>Collège</a:t>
            </a:r>
            <a:r>
              <a:rPr lang="it-IT" b="1" dirty="0"/>
              <a:t> </a:t>
            </a:r>
            <a:r>
              <a:rPr lang="it-IT" b="1" dirty="0" err="1"/>
              <a:t>Condorcet</a:t>
            </a:r>
            <a:r>
              <a:rPr lang="it-IT" b="1" dirty="0"/>
              <a:t> in </a:t>
            </a:r>
            <a:r>
              <a:rPr lang="it-IT" b="1" dirty="0" err="1"/>
              <a:t>Maisons-Alfort</a:t>
            </a:r>
            <a:endParaRPr lang="it-IT" b="1" dirty="0"/>
          </a:p>
          <a:p>
            <a:pPr lvl="1"/>
            <a:r>
              <a:rPr lang="it-IT" dirty="0"/>
              <a:t>nella Val-de-Marne, regione </a:t>
            </a:r>
            <a:r>
              <a:rPr lang="it-IT" dirty="0" err="1"/>
              <a:t>Île</a:t>
            </a:r>
            <a:r>
              <a:rPr lang="it-IT" dirty="0"/>
              <a:t>-de-France</a:t>
            </a:r>
          </a:p>
          <a:p>
            <a:pPr lvl="1"/>
            <a:endParaRPr lang="it-IT" dirty="0"/>
          </a:p>
          <a:p>
            <a:pPr lvl="1"/>
            <a:r>
              <a:rPr lang="it-IT" dirty="0"/>
              <a:t>https://www.letudiant.fr/college/annuaire-des-colleges/fiche/college-condorcet-94.html</a:t>
            </a:r>
          </a:p>
          <a:p>
            <a:pPr lvl="1"/>
            <a:r>
              <a:rPr lang="it-IT" dirty="0"/>
              <a:t>  </a:t>
            </a:r>
          </a:p>
        </p:txBody>
      </p:sp>
      <p:sp>
        <p:nvSpPr>
          <p:cNvPr id="13" name="Rettangolo 12"/>
          <p:cNvSpPr/>
          <p:nvPr/>
        </p:nvSpPr>
        <p:spPr>
          <a:xfrm>
            <a:off x="4880193" y="200007"/>
            <a:ext cx="4247364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it-IT" sz="1000" b="1" dirty="0">
                <a:latin typeface="Book Antiqua" panose="02040602050305030304" pitchFamily="18" charset="0"/>
                <a:ea typeface="Calibri" panose="020F0502020204030204" pitchFamily="34" charset="0"/>
              </a:rPr>
              <a:t>ISTITUTO COMPRENSIVO STATALE</a:t>
            </a:r>
            <a:endParaRPr lang="it-IT" sz="10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ctr">
              <a:spcAft>
                <a:spcPts val="0"/>
              </a:spcAft>
            </a:pPr>
            <a:r>
              <a:rPr lang="it-IT" sz="1000" dirty="0">
                <a:latin typeface="Book Antiqua" panose="02040602050305030304" pitchFamily="18" charset="0"/>
                <a:ea typeface="Calibri" panose="020F0502020204030204" pitchFamily="34" charset="0"/>
              </a:rPr>
              <a:t>di Scuola dell’Infanzia, Primaria e Secondaria di I grado </a:t>
            </a:r>
            <a:endParaRPr lang="it-IT" sz="10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ctr">
              <a:spcAft>
                <a:spcPts val="0"/>
              </a:spcAft>
            </a:pPr>
            <a:r>
              <a:rPr lang="it-IT" sz="1000" dirty="0">
                <a:latin typeface="Book Antiqua" panose="02040602050305030304" pitchFamily="18" charset="0"/>
                <a:ea typeface="Calibri" panose="020F0502020204030204" pitchFamily="34" charset="0"/>
              </a:rPr>
              <a:t>Via San Vito, 287        </a:t>
            </a:r>
            <a:r>
              <a:rPr lang="it-IT" sz="1000" b="1" dirty="0">
                <a:latin typeface="Book Antiqua" panose="02040602050305030304" pitchFamily="18" charset="0"/>
                <a:ea typeface="Calibri" panose="020F0502020204030204" pitchFamily="34" charset="0"/>
              </a:rPr>
              <a:t>85050    </a:t>
            </a:r>
            <a:r>
              <a:rPr lang="it-IT" sz="1000" b="1" u="sng" dirty="0">
                <a:latin typeface="Book Antiqua" panose="02040602050305030304" pitchFamily="18" charset="0"/>
                <a:ea typeface="Calibri" panose="020F0502020204030204" pitchFamily="34" charset="0"/>
              </a:rPr>
              <a:t>TITO</a:t>
            </a:r>
            <a:endParaRPr lang="it-IT" sz="10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pic>
        <p:nvPicPr>
          <p:cNvPr id="1026" name="Picture 2" descr="Foto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481" y="3209231"/>
            <a:ext cx="3809487" cy="2540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ttangolo 3"/>
          <p:cNvSpPr/>
          <p:nvPr/>
        </p:nvSpPr>
        <p:spPr>
          <a:xfrm>
            <a:off x="276712" y="5927095"/>
            <a:ext cx="847175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>
                <a:solidFill>
                  <a:srgbClr val="191919"/>
                </a:solidFill>
                <a:latin typeface="Atkinson Hyperlegible"/>
              </a:rPr>
              <a:t>Le Collège Condorcet (académie de Créteil) est un établissement public accueillant 273 élèves.</a:t>
            </a:r>
            <a:endParaRPr lang="it-IT" dirty="0"/>
          </a:p>
        </p:txBody>
      </p:sp>
    </p:spTree>
  </p:cSld>
  <p:clrMapOvr>
    <a:masterClrMapping/>
  </p:clrMapOvr>
  <p:transition>
    <p:fade thruBlk="1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ttangolo 12"/>
          <p:cNvSpPr/>
          <p:nvPr/>
        </p:nvSpPr>
        <p:spPr>
          <a:xfrm>
            <a:off x="399880" y="1859752"/>
            <a:ext cx="8286808" cy="57150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dirty="0"/>
              <a:t>DICHIARAZIONE ACCOMPAGNAMENTO MINORI di anni 14 – art. 14 legge 1185/1967</a:t>
            </a:r>
          </a:p>
        </p:txBody>
      </p:sp>
      <p:pic>
        <p:nvPicPr>
          <p:cNvPr id="1029" name="Picture 5" descr="Immagine correlat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3444" y="142852"/>
            <a:ext cx="2928358" cy="837679"/>
          </a:xfrm>
          <a:prstGeom prst="rect">
            <a:avLst/>
          </a:prstGeom>
          <a:noFill/>
        </p:spPr>
      </p:pic>
      <p:sp>
        <p:nvSpPr>
          <p:cNvPr id="14" name="Rettangolo 13"/>
          <p:cNvSpPr/>
          <p:nvPr/>
        </p:nvSpPr>
        <p:spPr>
          <a:xfrm>
            <a:off x="399880" y="2667535"/>
            <a:ext cx="8286808" cy="571504"/>
          </a:xfrm>
          <a:prstGeom prst="rect">
            <a:avLst/>
          </a:prstGeom>
          <a:gradFill>
            <a:gsLst>
              <a:gs pos="0">
                <a:srgbClr val="FBEAC7"/>
              </a:gs>
              <a:gs pos="17999">
                <a:srgbClr val="FEE7F2"/>
              </a:gs>
              <a:gs pos="36000">
                <a:srgbClr val="FAC77D"/>
              </a:gs>
              <a:gs pos="61000">
                <a:srgbClr val="FBA97D"/>
              </a:gs>
              <a:gs pos="82001">
                <a:srgbClr val="FBD49C"/>
              </a:gs>
              <a:gs pos="100000">
                <a:srgbClr val="FEE7F2"/>
              </a:gs>
            </a:gsLst>
            <a:lin ang="16200000" scaled="0"/>
          </a:gra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dirty="0"/>
              <a:t>REGISTRAZIONE AL SITO “Viaggiare sicuri” FARNESINA</a:t>
            </a:r>
          </a:p>
        </p:txBody>
      </p:sp>
      <p:sp>
        <p:nvSpPr>
          <p:cNvPr id="16" name="Rettangolo 15"/>
          <p:cNvSpPr/>
          <p:nvPr/>
        </p:nvSpPr>
        <p:spPr>
          <a:xfrm>
            <a:off x="399880" y="5116012"/>
            <a:ext cx="8286808" cy="1428760"/>
          </a:xfrm>
          <a:prstGeom prst="rect">
            <a:avLst/>
          </a:prstGeom>
          <a:gradFill>
            <a:gsLst>
              <a:gs pos="0">
                <a:srgbClr val="FC9FCB"/>
              </a:gs>
              <a:gs pos="13000">
                <a:srgbClr val="F8B049"/>
              </a:gs>
              <a:gs pos="21001">
                <a:srgbClr val="F8B049"/>
              </a:gs>
              <a:gs pos="63000">
                <a:srgbClr val="FEE7F2"/>
              </a:gs>
              <a:gs pos="67000">
                <a:srgbClr val="F952A0"/>
              </a:gs>
              <a:gs pos="69000">
                <a:srgbClr val="C50849"/>
              </a:gs>
              <a:gs pos="82001">
                <a:srgbClr val="B43E85"/>
              </a:gs>
              <a:gs pos="100000">
                <a:srgbClr val="F8B049"/>
              </a:gs>
            </a:gsLst>
            <a:lin ang="16200000" scaled="0"/>
          </a:gra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dirty="0"/>
              <a:t>DOCUMENTI OBBLIGATORI:</a:t>
            </a:r>
          </a:p>
          <a:p>
            <a:pPr algn="ctr"/>
            <a:endParaRPr lang="it-IT" dirty="0"/>
          </a:p>
          <a:p>
            <a:pPr algn="ctr"/>
            <a:r>
              <a:rPr lang="it-IT" dirty="0"/>
              <a:t>Carta di identità valida per l’espatrio</a:t>
            </a:r>
          </a:p>
          <a:p>
            <a:pPr algn="ctr"/>
            <a:r>
              <a:rPr lang="it-IT" dirty="0"/>
              <a:t>Tessera sanitaria</a:t>
            </a:r>
          </a:p>
          <a:p>
            <a:pPr algn="ctr"/>
            <a:r>
              <a:rPr lang="it-IT" dirty="0"/>
              <a:t>Copia dei numeri di telefono dei docenti e del programma </a:t>
            </a:r>
          </a:p>
        </p:txBody>
      </p:sp>
      <p:sp>
        <p:nvSpPr>
          <p:cNvPr id="17" name="Rettangolo 16"/>
          <p:cNvSpPr/>
          <p:nvPr/>
        </p:nvSpPr>
        <p:spPr>
          <a:xfrm>
            <a:off x="399880" y="4221088"/>
            <a:ext cx="8286808" cy="571504"/>
          </a:xfrm>
          <a:prstGeom prst="rect">
            <a:avLst/>
          </a:prstGeom>
          <a:gradFill>
            <a:gsLst>
              <a:gs pos="0">
                <a:srgbClr val="DDEBCF"/>
              </a:gs>
              <a:gs pos="50000">
                <a:srgbClr val="9CB86E"/>
              </a:gs>
              <a:gs pos="100000">
                <a:srgbClr val="156B13"/>
              </a:gs>
            </a:gsLst>
            <a:lin ang="16200000" scaled="0"/>
          </a:gra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dirty="0"/>
              <a:t>CODICE </a:t>
            </a:r>
            <a:r>
              <a:rPr lang="it-IT" dirty="0" err="1"/>
              <a:t>DI</a:t>
            </a:r>
            <a:r>
              <a:rPr lang="it-IT" dirty="0"/>
              <a:t> COMPORTAMENTO</a:t>
            </a:r>
          </a:p>
          <a:p>
            <a:pPr algn="ctr"/>
            <a:r>
              <a:rPr lang="it-IT" dirty="0"/>
              <a:t>Dichiarazione allergie/intolleranze/assunzione farmaci</a:t>
            </a:r>
          </a:p>
        </p:txBody>
      </p:sp>
      <p:sp>
        <p:nvSpPr>
          <p:cNvPr id="9" name="Rettangolo 8"/>
          <p:cNvSpPr/>
          <p:nvPr/>
        </p:nvSpPr>
        <p:spPr>
          <a:xfrm>
            <a:off x="1875132" y="883450"/>
            <a:ext cx="510703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b="1" i="1" dirty="0">
                <a:solidFill>
                  <a:schemeClr val="tx2"/>
                </a:solidFill>
              </a:rPr>
              <a:t>«The </a:t>
            </a:r>
            <a:r>
              <a:rPr lang="it-IT" b="1" i="1" dirty="0" err="1">
                <a:solidFill>
                  <a:schemeClr val="tx2"/>
                </a:solidFill>
              </a:rPr>
              <a:t>development</a:t>
            </a:r>
            <a:r>
              <a:rPr lang="it-IT" b="1" i="1" dirty="0">
                <a:solidFill>
                  <a:schemeClr val="tx2"/>
                </a:solidFill>
              </a:rPr>
              <a:t> of </a:t>
            </a:r>
            <a:r>
              <a:rPr lang="it-IT" b="1" i="1" dirty="0" err="1">
                <a:solidFill>
                  <a:schemeClr val="tx2"/>
                </a:solidFill>
              </a:rPr>
              <a:t>skills</a:t>
            </a:r>
            <a:r>
              <a:rPr lang="it-IT" b="1" i="1" dirty="0">
                <a:solidFill>
                  <a:schemeClr val="tx2"/>
                </a:solidFill>
              </a:rPr>
              <a:t> for innovative </a:t>
            </a:r>
            <a:r>
              <a:rPr lang="it-IT" b="1" i="1" dirty="0" err="1">
                <a:solidFill>
                  <a:schemeClr val="tx2"/>
                </a:solidFill>
              </a:rPr>
              <a:t>teaching</a:t>
            </a:r>
            <a:r>
              <a:rPr lang="it-IT" b="1" i="1" dirty="0">
                <a:solidFill>
                  <a:schemeClr val="tx2"/>
                </a:solidFill>
              </a:rPr>
              <a:t>»</a:t>
            </a:r>
            <a:endParaRPr lang="it-IT" b="1" dirty="0">
              <a:solidFill>
                <a:srgbClr val="0070C0"/>
              </a:solidFill>
            </a:endParaRPr>
          </a:p>
        </p:txBody>
      </p:sp>
      <p:sp>
        <p:nvSpPr>
          <p:cNvPr id="10" name="Rettangolo 9"/>
          <p:cNvSpPr/>
          <p:nvPr/>
        </p:nvSpPr>
        <p:spPr>
          <a:xfrm>
            <a:off x="4880193" y="200007"/>
            <a:ext cx="4247364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it-IT" sz="1000" b="1" dirty="0">
                <a:latin typeface="Book Antiqua" panose="02040602050305030304" pitchFamily="18" charset="0"/>
                <a:ea typeface="Calibri" panose="020F0502020204030204" pitchFamily="34" charset="0"/>
              </a:rPr>
              <a:t>ISTITUTO COMPRENSIVO STATALE</a:t>
            </a:r>
            <a:endParaRPr lang="it-IT" sz="10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ctr">
              <a:spcAft>
                <a:spcPts val="0"/>
              </a:spcAft>
            </a:pPr>
            <a:r>
              <a:rPr lang="it-IT" sz="1000" dirty="0">
                <a:latin typeface="Book Antiqua" panose="02040602050305030304" pitchFamily="18" charset="0"/>
                <a:ea typeface="Calibri" panose="020F0502020204030204" pitchFamily="34" charset="0"/>
              </a:rPr>
              <a:t>di Scuola dell’Infanzia, Primaria e Secondaria di I grado </a:t>
            </a:r>
            <a:endParaRPr lang="it-IT" sz="10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ctr">
              <a:spcAft>
                <a:spcPts val="0"/>
              </a:spcAft>
            </a:pPr>
            <a:r>
              <a:rPr lang="it-IT" sz="1000" dirty="0">
                <a:latin typeface="Book Antiqua" panose="02040602050305030304" pitchFamily="18" charset="0"/>
                <a:ea typeface="Calibri" panose="020F0502020204030204" pitchFamily="34" charset="0"/>
              </a:rPr>
              <a:t>Via San Vito, 287        </a:t>
            </a:r>
            <a:r>
              <a:rPr lang="it-IT" sz="1000" b="1" dirty="0">
                <a:latin typeface="Book Antiqua" panose="02040602050305030304" pitchFamily="18" charset="0"/>
                <a:ea typeface="Calibri" panose="020F0502020204030204" pitchFamily="34" charset="0"/>
              </a:rPr>
              <a:t>85050    </a:t>
            </a:r>
            <a:r>
              <a:rPr lang="it-IT" sz="1000" b="1" u="sng" dirty="0">
                <a:latin typeface="Book Antiqua" panose="02040602050305030304" pitchFamily="18" charset="0"/>
                <a:ea typeface="Calibri" panose="020F0502020204030204" pitchFamily="34" charset="0"/>
              </a:rPr>
              <a:t>TITO</a:t>
            </a:r>
            <a:endParaRPr lang="it-IT" sz="10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11" name="Rettangolo 10"/>
          <p:cNvSpPr/>
          <p:nvPr/>
        </p:nvSpPr>
        <p:spPr>
          <a:xfrm>
            <a:off x="2987824" y="1418982"/>
            <a:ext cx="395839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b="1" i="1" dirty="0">
                <a:latin typeface="Engravers MT" panose="02090707080505020304" pitchFamily="18" charset="0"/>
              </a:rPr>
              <a:t>PRIMA DELLA PARTENZA</a:t>
            </a:r>
            <a:endParaRPr lang="it-IT" b="1" dirty="0">
              <a:latin typeface="Engravers MT" panose="02090707080505020304" pitchFamily="18" charset="0"/>
            </a:endParaRPr>
          </a:p>
        </p:txBody>
      </p:sp>
      <p:sp>
        <p:nvSpPr>
          <p:cNvPr id="12" name="Rettangolo 11"/>
          <p:cNvSpPr/>
          <p:nvPr/>
        </p:nvSpPr>
        <p:spPr>
          <a:xfrm>
            <a:off x="377386" y="3407567"/>
            <a:ext cx="8286808" cy="571504"/>
          </a:xfrm>
          <a:prstGeom prst="rect">
            <a:avLst/>
          </a:prstGeom>
          <a:gradFill flip="none" rotWithShape="1">
            <a:gsLst>
              <a:gs pos="0">
                <a:srgbClr val="FFFF00">
                  <a:shade val="30000"/>
                  <a:satMod val="115000"/>
                </a:srgbClr>
              </a:gs>
              <a:gs pos="50000">
                <a:srgbClr val="FFFF00">
                  <a:shade val="67500"/>
                  <a:satMod val="115000"/>
                </a:srgbClr>
              </a:gs>
              <a:gs pos="100000">
                <a:srgbClr val="FFFF00">
                  <a:shade val="100000"/>
                  <a:satMod val="115000"/>
                </a:srgbClr>
              </a:gs>
            </a:gsLst>
            <a:lin ang="10800000" scaled="1"/>
            <a:tileRect/>
          </a:gra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dirty="0"/>
              <a:t>MODULO DI ADESIONE E MODULO DI AUTORIZZAZIONE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6" grpId="0" animBg="1"/>
      <p:bldP spid="17" grpId="0" animBg="1"/>
      <p:bldP spid="12" grpId="0" animBg="1"/>
    </p:bld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271</TotalTime>
  <Words>248</Words>
  <Application>Microsoft Office PowerPoint</Application>
  <PresentationFormat>Presentazione su schermo (4:3)</PresentationFormat>
  <Paragraphs>37</Paragraphs>
  <Slides>3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6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3</vt:i4>
      </vt:variant>
    </vt:vector>
  </HeadingPairs>
  <TitlesOfParts>
    <vt:vector size="10" baseType="lpstr">
      <vt:lpstr>Arial</vt:lpstr>
      <vt:lpstr>Atkinson Hyperlegible</vt:lpstr>
      <vt:lpstr>Bell MT</vt:lpstr>
      <vt:lpstr>Book Antiqua</vt:lpstr>
      <vt:lpstr>Calibri</vt:lpstr>
      <vt:lpstr>Engravers MT</vt:lpstr>
      <vt:lpstr>Tema di Office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Francesco</dc:creator>
  <cp:lastModifiedBy>Maria Giuliano</cp:lastModifiedBy>
  <cp:revision>21</cp:revision>
  <cp:lastPrinted>2024-02-12T22:17:54Z</cp:lastPrinted>
  <dcterms:created xsi:type="dcterms:W3CDTF">2020-01-28T21:43:06Z</dcterms:created>
  <dcterms:modified xsi:type="dcterms:W3CDTF">2024-10-21T07:59:44Z</dcterms:modified>
</cp:coreProperties>
</file>